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Dosis"/>
      <p:regular r:id="rId15"/>
      <p:bold r:id="rId16"/>
    </p:embeddedFont>
    <p:embeddedFont>
      <p:font typeface="PT Sans Narrow"/>
      <p:regular r:id="rId17"/>
      <p:bold r:id="rId18"/>
    </p:embeddedFont>
    <p:embeddedFont>
      <p:font typeface="Open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.fntdata"/><Relationship Id="rId11" Type="http://schemas.openxmlformats.org/officeDocument/2006/relationships/slide" Target="slides/slide7.xml"/><Relationship Id="rId22" Type="http://schemas.openxmlformats.org/officeDocument/2006/relationships/font" Target="fonts/OpenSans-boldItalic.fntdata"/><Relationship Id="rId10" Type="http://schemas.openxmlformats.org/officeDocument/2006/relationships/slide" Target="slides/slide6.xml"/><Relationship Id="rId21" Type="http://schemas.openxmlformats.org/officeDocument/2006/relationships/font" Target="fonts/Open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Dosis-regular.fntdata"/><Relationship Id="rId14" Type="http://schemas.openxmlformats.org/officeDocument/2006/relationships/slide" Target="slides/slide10.xml"/><Relationship Id="rId17" Type="http://schemas.openxmlformats.org/officeDocument/2006/relationships/font" Target="fonts/PTSansNarrow-regular.fntdata"/><Relationship Id="rId16" Type="http://schemas.openxmlformats.org/officeDocument/2006/relationships/font" Target="fonts/Dosis-bold.fntdata"/><Relationship Id="rId5" Type="http://schemas.openxmlformats.org/officeDocument/2006/relationships/slide" Target="slides/slide1.xml"/><Relationship Id="rId19" Type="http://schemas.openxmlformats.org/officeDocument/2006/relationships/font" Target="fonts/OpenSans-regular.fntdata"/><Relationship Id="rId6" Type="http://schemas.openxmlformats.org/officeDocument/2006/relationships/slide" Target="slides/slide2.xml"/><Relationship Id="rId18" Type="http://schemas.openxmlformats.org/officeDocument/2006/relationships/font" Target="fonts/PTSansNarrow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r-project.org/" TargetMode="External"/><Relationship Id="rId4" Type="http://schemas.openxmlformats.org/officeDocument/2006/relationships/hyperlink" Target="https://www.jmp.com/en_us/home.html" TargetMode="External"/><Relationship Id="rId5" Type="http://schemas.openxmlformats.org/officeDocument/2006/relationships/hyperlink" Target="http://ggplot2.org/" TargetMode="External"/><Relationship Id="rId6" Type="http://schemas.openxmlformats.org/officeDocument/2006/relationships/hyperlink" Target="https://matplotlib.org/" TargetMode="External"/><Relationship Id="rId7" Type="http://schemas.openxmlformats.org/officeDocument/2006/relationships/hyperlink" Target="https://data.seattle.gov/Public-Safety/Seattle-Police-Department-911-Incident-Response/3k2p-39jp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  <a:buFont typeface="Avenir"/>
            </a:pPr>
            <a:r>
              <a:rPr b="1" lang="en" sz="1800">
                <a:latin typeface="Avenir"/>
                <a:ea typeface="Avenir"/>
                <a:cs typeface="Avenir"/>
                <a:sym typeface="Avenir"/>
              </a:rPr>
              <a:t>Dave Ho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  <a:buFont typeface="Avenir"/>
            </a:pPr>
            <a:r>
              <a:rPr b="1" lang="en" sz="1800">
                <a:latin typeface="Avenir"/>
                <a:ea typeface="Avenir"/>
                <a:cs typeface="Avenir"/>
                <a:sym typeface="Avenir"/>
              </a:rPr>
              <a:t>Santosh Tatipamula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  <a:buFont typeface="Avenir"/>
            </a:pPr>
            <a:r>
              <a:rPr b="1" lang="en" sz="1800">
                <a:latin typeface="Avenir"/>
                <a:ea typeface="Avenir"/>
                <a:cs typeface="Avenir"/>
                <a:sym typeface="Avenir"/>
              </a:rPr>
              <a:t>Alexander Vu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  <a:buFont typeface="Avenir"/>
            </a:pPr>
            <a:r>
              <a:rPr b="1" lang="en" sz="1800">
                <a:latin typeface="Avenir"/>
                <a:ea typeface="Avenir"/>
                <a:cs typeface="Avenir"/>
                <a:sym typeface="Avenir"/>
              </a:rPr>
              <a:t>Tyler Shockley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  <a:buFont typeface="Avenir"/>
            </a:pPr>
            <a:r>
              <a:rPr b="1" lang="en" sz="1800">
                <a:latin typeface="Avenir"/>
                <a:ea typeface="Avenir"/>
                <a:cs typeface="Avenir"/>
                <a:sym typeface="Avenir"/>
              </a:rPr>
              <a:t>Luke Liu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75" y="2026500"/>
            <a:ext cx="4230849" cy="24659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>
            <p:ph idx="4294967295" type="ctrTitle"/>
          </p:nvPr>
        </p:nvSpPr>
        <p:spPr>
          <a:xfrm>
            <a:off x="478825" y="574725"/>
            <a:ext cx="3974100" cy="1022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Police Data Challenge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-274975" y="1380350"/>
            <a:ext cx="4678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The Bayes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Sources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311700" y="1252400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har char="-"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https://www.r-project.org/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har char="-"/>
            </a:pPr>
            <a:r>
              <a:rPr b="1" lang="en" u="sng">
                <a:solidFill>
                  <a:schemeClr val="hlink"/>
                </a:solidFill>
                <a:hlinkClick r:id="rId4"/>
              </a:rPr>
              <a:t>https://www.jmp.com/en_us/home.html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har char="-"/>
            </a:pPr>
            <a:r>
              <a:rPr b="1" lang="en" u="sng">
                <a:solidFill>
                  <a:schemeClr val="hlink"/>
                </a:solidFill>
                <a:hlinkClick r:id="rId5"/>
              </a:rPr>
              <a:t>http://ggplot2.org/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har char="-"/>
            </a:pPr>
            <a:r>
              <a:rPr b="1" lang="en" u="sng">
                <a:solidFill>
                  <a:schemeClr val="hlink"/>
                </a:solidFill>
                <a:hlinkClick r:id="rId6"/>
              </a:rPr>
              <a:t>https://matplotlib.org/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har char="-"/>
            </a:pPr>
            <a:r>
              <a:rPr b="1" lang="en" u="sng">
                <a:solidFill>
                  <a:schemeClr val="hlink"/>
                </a:solidFill>
                <a:hlinkClick r:id="rId7"/>
              </a:rPr>
              <a:t>https://data.seattle.gov/Public-Safety/Seattle-Police-Department-911-Incident-Response/3k2p-39jp</a:t>
            </a:r>
            <a:r>
              <a:rPr b="1" lang="en"/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5035125" y="445025"/>
            <a:ext cx="37971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Objective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420100"/>
            <a:ext cx="4628400" cy="436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Font typeface="Avenir"/>
            </a:pPr>
            <a:r>
              <a:rPr b="1" lang="en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As technology continues to grow, data becomes increasingly important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Avenir"/>
            </a:pPr>
            <a:r>
              <a:rPr b="1" lang="en" sz="1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“Information is the resolution of uncertainty” ~ Claude Shannon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Avenir"/>
            </a:pPr>
            <a:r>
              <a:rPr b="1" lang="en" sz="1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Predict future situations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Avenir"/>
            </a:pPr>
            <a:r>
              <a:rPr b="1" lang="en" sz="1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Prioritize limited resources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Font typeface="Avenir"/>
            </a:pPr>
            <a:r>
              <a:rPr b="1" lang="en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 this challenge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Avenir"/>
            </a:pPr>
            <a:r>
              <a:rPr b="1" lang="en" sz="1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Study existing Seattle police data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Avenir"/>
            </a:pPr>
            <a:r>
              <a:rPr b="1" lang="en" sz="1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Clean up the data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Avenir"/>
            </a:pPr>
            <a:r>
              <a:rPr b="1" lang="en" sz="1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Visualize the data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Avenir"/>
            </a:pPr>
            <a:r>
              <a:rPr b="1" lang="en" sz="1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Analyze the data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Avenir"/>
            </a:pPr>
            <a:r>
              <a:rPr b="1" lang="en" sz="1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Propose a solution to improve public safety within that area</a:t>
            </a: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075" y="1633376"/>
            <a:ext cx="3797174" cy="24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189225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Brainstorming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250" y="44525"/>
            <a:ext cx="2427974" cy="22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932400"/>
            <a:ext cx="4975500" cy="3779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venir"/>
            </a:pPr>
            <a:r>
              <a:rPr b="1" lang="en" sz="14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Initially, we looked at Fire Data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venir"/>
            </a:pPr>
            <a:r>
              <a:rPr b="1" lang="en" sz="14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Wanted to observe the density of fires within Seattle - goal to reduce arson and prevent accidental fires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venir"/>
            </a:pPr>
            <a:r>
              <a:rPr b="1" lang="en" sz="14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Based on that we could have more fire departments in a certain area, hydrants, etc.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venir"/>
            </a:pPr>
            <a:r>
              <a:rPr b="1" lang="en" sz="14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Heat maps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venir"/>
            </a:pPr>
            <a:r>
              <a:rPr b="1" lang="en" sz="14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However, we wanted relate more to Seattle police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venir"/>
            </a:pPr>
            <a:r>
              <a:rPr b="1" lang="en" sz="14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Police 911 incident reports was “dirty data”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venir"/>
            </a:pPr>
            <a:r>
              <a:rPr b="1" lang="en" sz="14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Used R to </a:t>
            </a:r>
            <a:r>
              <a:rPr b="1" lang="en" sz="14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cut out 6 years of data (2009-2014) and 10 unnecessary columns to clean it up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3027" y="2299000"/>
            <a:ext cx="3670975" cy="28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400"/>
              <a:t>Summary of Crimes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9775"/>
            <a:ext cx="4822624" cy="39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5005725" y="445025"/>
            <a:ext cx="3735300" cy="4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 sz="2400">
                <a:latin typeface="Avenir"/>
                <a:ea typeface="Avenir"/>
                <a:cs typeface="Avenir"/>
                <a:sym typeface="Avenir"/>
              </a:rPr>
              <a:t>Distribution of Crime Types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Avenir"/>
              <a:buChar char="-"/>
            </a:pPr>
            <a:r>
              <a:rPr b="1" lang="en" sz="2400">
                <a:latin typeface="Avenir"/>
                <a:ea typeface="Avenir"/>
                <a:cs typeface="Avenir"/>
                <a:sym typeface="Avenir"/>
              </a:rPr>
              <a:t>X-axis: types of crimes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Avenir"/>
              <a:buChar char="-"/>
            </a:pPr>
            <a:r>
              <a:rPr b="1" lang="en" sz="2400">
                <a:latin typeface="Avenir"/>
                <a:ea typeface="Avenir"/>
                <a:cs typeface="Avenir"/>
                <a:sym typeface="Avenir"/>
              </a:rPr>
              <a:t>Y</a:t>
            </a:r>
            <a:r>
              <a:rPr b="1" lang="en" sz="2400">
                <a:latin typeface="Avenir"/>
                <a:ea typeface="Avenir"/>
                <a:cs typeface="Avenir"/>
                <a:sym typeface="Avenir"/>
              </a:rPr>
              <a:t>-axis: frequency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Avenir"/>
              <a:buChar char="-"/>
            </a:pPr>
            <a:r>
              <a:rPr b="1" lang="en" sz="2400">
                <a:latin typeface="Avenir"/>
                <a:ea typeface="Avenir"/>
                <a:cs typeface="Avenir"/>
                <a:sym typeface="Avenir"/>
              </a:rPr>
              <a:t>Most frequent crimes</a:t>
            </a:r>
          </a:p>
          <a:p>
            <a:pPr indent="-38100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Avenir"/>
              <a:buChar char="-"/>
            </a:pPr>
            <a:r>
              <a:rPr b="1" lang="en" sz="2400">
                <a:latin typeface="Avenir"/>
                <a:ea typeface="Avenir"/>
                <a:cs typeface="Avenir"/>
                <a:sym typeface="Avenir"/>
              </a:rPr>
              <a:t>1. Car Prowl</a:t>
            </a:r>
          </a:p>
          <a:p>
            <a:pPr indent="-38100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Avenir"/>
              <a:buChar char="-"/>
            </a:pPr>
            <a:r>
              <a:rPr b="1" lang="en" sz="2400">
                <a:latin typeface="Avenir"/>
                <a:ea typeface="Avenir"/>
                <a:cs typeface="Avenir"/>
                <a:sym typeface="Avenir"/>
              </a:rPr>
              <a:t>2. Shoplifting</a:t>
            </a:r>
          </a:p>
          <a:p>
            <a:pPr indent="-38100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Avenir"/>
              <a:buChar char="-"/>
            </a:pPr>
            <a:r>
              <a:rPr b="1" lang="en" sz="2400">
                <a:latin typeface="Avenir"/>
                <a:ea typeface="Avenir"/>
                <a:cs typeface="Avenir"/>
                <a:sym typeface="Avenir"/>
              </a:rPr>
              <a:t>3. Burglary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" y="1054125"/>
            <a:ext cx="4566324" cy="35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>
            <p:ph type="title"/>
          </p:nvPr>
        </p:nvSpPr>
        <p:spPr>
          <a:xfrm>
            <a:off x="326988" y="461325"/>
            <a:ext cx="3921300" cy="592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/>
              <a:t>Homicide Heat Map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500" y="1138675"/>
            <a:ext cx="3837000" cy="3280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Seattle Crimes by Location</a:t>
            </a:r>
          </a:p>
        </p:txBody>
      </p:sp>
      <p:pic>
        <p:nvPicPr>
          <p:cNvPr descr="Area_Burglary.png"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862" y="127841"/>
            <a:ext cx="3008800" cy="225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ea_CarProwl.png"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6862" y="2712375"/>
            <a:ext cx="2904774" cy="2178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ea_Shoplifting.png" id="107" name="Shape 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9" y="1152425"/>
            <a:ext cx="4165350" cy="31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616876" y="4183552"/>
            <a:ext cx="35550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District M, the </a:t>
            </a:r>
            <a:r>
              <a:rPr b="1" lang="en">
                <a:latin typeface="Avenir"/>
                <a:ea typeface="Avenir"/>
                <a:cs typeface="Avenir"/>
                <a:sym typeface="Avenir"/>
              </a:rPr>
              <a:t>Commercial</a:t>
            </a:r>
            <a:r>
              <a:rPr b="1" lang="en">
                <a:latin typeface="Avenir"/>
                <a:ea typeface="Avenir"/>
                <a:cs typeface="Avenir"/>
                <a:sym typeface="Avenir"/>
              </a:rPr>
              <a:t> District in Downtown Seattle, has almost 50% of all </a:t>
            </a:r>
            <a:r>
              <a:rPr b="1" lang="en">
                <a:latin typeface="Avenir"/>
                <a:ea typeface="Avenir"/>
                <a:cs typeface="Avenir"/>
                <a:sym typeface="Avenir"/>
              </a:rPr>
              <a:t>shoplifting</a:t>
            </a:r>
            <a:r>
              <a:rPr b="1" lang="en">
                <a:latin typeface="Avenir"/>
                <a:ea typeface="Avenir"/>
                <a:cs typeface="Avenir"/>
                <a:sym typeface="Avenir"/>
              </a:rPr>
              <a:t> reports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5823600" y="2384450"/>
            <a:ext cx="30087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Districts U and B are all residential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5962200" y="4757795"/>
            <a:ext cx="49026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Seven districts are affected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Seattle Crimes over last 3 years</a:t>
            </a:r>
          </a:p>
        </p:txBody>
      </p:sp>
      <p:pic>
        <p:nvPicPr>
          <p:cNvPr descr="Month_Burglary.png"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000" y="1152412"/>
            <a:ext cx="2597797" cy="1948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nth_CarProwl.png"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1827" y="1193087"/>
            <a:ext cx="2489426" cy="1867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nth_Shoplifting.png" id="118" name="Shape 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825" y="1193075"/>
            <a:ext cx="2597875" cy="19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311700" y="3237550"/>
            <a:ext cx="28767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Shoplifting</a:t>
            </a:r>
            <a:r>
              <a:rPr b="1" lang="en">
                <a:latin typeface="Avenir"/>
                <a:ea typeface="Avenir"/>
                <a:cs typeface="Avenir"/>
                <a:sym typeface="Avenir"/>
              </a:rPr>
              <a:t> sees an increase around the month of July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3260769" y="3169775"/>
            <a:ext cx="2225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Burglary seems to be stable throughout the year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5862588" y="3237550"/>
            <a:ext cx="29679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Car prowling peaks during the summer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-12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Seattle Crimes in 24-hour period (past 3 years)</a:t>
            </a:r>
          </a:p>
        </p:txBody>
      </p:sp>
      <p:pic>
        <p:nvPicPr>
          <p:cNvPr descr="Time_Burglary.png"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775" y="921762"/>
            <a:ext cx="2338509" cy="1753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me_CarProwl.png"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350" y="2698188"/>
            <a:ext cx="2271650" cy="1703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me_Shoplifting.png" id="129" name="Shape 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6200" y="2698188"/>
            <a:ext cx="2271650" cy="1703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me_TotalCrime.png" id="130" name="Shape 1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8877" y="899226"/>
            <a:ext cx="2398600" cy="17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5427850" y="789950"/>
            <a:ext cx="3537300" cy="39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Avenir"/>
              <a:buChar char="-"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All top crimes show an increase in the early to late evening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Avenir"/>
              <a:buChar char="-"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Approximately 3 p.m.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Avenir"/>
              <a:buChar char="-"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Burglary is peaks twice at late afternoon and early morning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Avenir"/>
              <a:buChar char="-"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Around 3 p.m. and 11 p.m.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Avenir"/>
              <a:buChar char="-"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Car Prowl is most common at late evening to early morning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Avenir"/>
              <a:buChar char="-"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From 8 a.m. to 11 p.m.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Avenir"/>
              <a:buChar char="-"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Shoplifting peaks during evening hours </a:t>
            </a:r>
          </a:p>
          <a:p>
            <a:pPr indent="-228600" lvl="1" marL="914400">
              <a:lnSpc>
                <a:spcPct val="150000"/>
              </a:lnSpc>
              <a:spcBef>
                <a:spcPts val="0"/>
              </a:spcBef>
              <a:buFont typeface="Avenir"/>
              <a:buChar char="-"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From 8 a.m. to 6 p.m.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2" type="body"/>
          </p:nvPr>
        </p:nvSpPr>
        <p:spPr>
          <a:xfrm>
            <a:off x="4554450" y="840975"/>
            <a:ext cx="4589700" cy="3792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Font typeface="Avenir"/>
              <a:buChar char="-"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Shoplifting dense in the M Zone (Downtown)</a:t>
            </a:r>
          </a:p>
          <a:p>
            <a:pPr indent="-317500" lvl="1" marL="914400" rtl="0">
              <a:spcBef>
                <a:spcPts val="0"/>
              </a:spcBef>
              <a:buFont typeface="Avenir"/>
              <a:buChar char="-"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Reach out to business owners on better monitor and surveillance systems</a:t>
            </a:r>
          </a:p>
          <a:p>
            <a:pPr indent="-342900" lvl="0" marL="457200" rtl="0">
              <a:spcBef>
                <a:spcPts val="0"/>
              </a:spcBef>
              <a:buFont typeface="Avenir"/>
              <a:buChar char="-"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M district is also has the highest frequency in homicide rates</a:t>
            </a:r>
          </a:p>
          <a:p>
            <a:pPr indent="-342900" lvl="0" marL="457200" rtl="0">
              <a:spcBef>
                <a:spcPts val="0"/>
              </a:spcBef>
              <a:buFont typeface="Avenir"/>
              <a:buChar char="-"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Increase security during specific times of day</a:t>
            </a:r>
          </a:p>
          <a:p>
            <a:pPr indent="-342900" lvl="0" marL="457200">
              <a:spcBef>
                <a:spcPts val="0"/>
              </a:spcBef>
              <a:buFont typeface="Avenir"/>
              <a:buChar char="-"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Reallocate police officers from lowest crime districts to the times and districts with highest crimes.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100" y="0"/>
            <a:ext cx="28857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>
            <p:ph type="title"/>
          </p:nvPr>
        </p:nvSpPr>
        <p:spPr>
          <a:xfrm>
            <a:off x="4423849" y="107900"/>
            <a:ext cx="2054400" cy="592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FCE5CD"/>
                </a:solidFill>
              </a:rPr>
              <a:t>Proposals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